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68" r:id="rId4"/>
    <p:sldId id="258" r:id="rId5"/>
    <p:sldId id="267" r:id="rId6"/>
    <p:sldId id="269" r:id="rId7"/>
    <p:sldId id="259" r:id="rId8"/>
    <p:sldId id="260" r:id="rId9"/>
    <p:sldId id="264" r:id="rId10"/>
    <p:sldId id="266" r:id="rId11"/>
    <p:sldId id="271" r:id="rId12"/>
    <p:sldId id="270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63" r:id="rId21"/>
    <p:sldId id="26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82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85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659387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2762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98584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276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001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401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680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055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56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275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4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85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53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558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32C01-D7F7-44C4-8C58-050011A860E7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12CAD40-D825-43C0-A7C6-5A5D8EB54C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458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profile/ankur715#!/vizhome/Starbucks-Demographics/Demographics?publish=yes" TargetMode="External"/><Relationship Id="rId2" Type="http://schemas.openxmlformats.org/officeDocument/2006/relationships/hyperlink" Target="https://public.tableau.com/profile/ankur715#!/vizhome/Starbucks-States/USStates?publish=ye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ocation-analytic">
            <a:extLst>
              <a:ext uri="{FF2B5EF4-FFF2-40B4-BE49-F238E27FC236}">
                <a16:creationId xmlns:a16="http://schemas.microsoft.com/office/drawing/2014/main" id="{0ABC5784-F8DF-4E06-A5AE-5ABF1ED43B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4" b="4516"/>
          <a:stretch/>
        </p:blipFill>
        <p:spPr bwMode="auto">
          <a:xfrm>
            <a:off x="-272354" y="-126460"/>
            <a:ext cx="12555164" cy="7062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2A62CE-23DA-43C3-B478-4CEB2F6587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7535" y="191478"/>
            <a:ext cx="6722218" cy="893483"/>
          </a:xfrm>
        </p:spPr>
        <p:txBody>
          <a:bodyPr>
            <a:noAutofit/>
          </a:bodyPr>
          <a:lstStyle/>
          <a:p>
            <a:r>
              <a:rPr lang="en-US" sz="3200" b="1" u="sng" dirty="0"/>
              <a:t>Optimal Starbucks Locations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76FC08-FA5C-464F-BAC0-F01B841BE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0292" y="4951224"/>
            <a:ext cx="4330262" cy="1300165"/>
          </a:xfrm>
        </p:spPr>
        <p:txBody>
          <a:bodyPr>
            <a:normAutofit/>
          </a:bodyPr>
          <a:lstStyle/>
          <a:p>
            <a:r>
              <a:rPr lang="en-US" sz="1800" dirty="0" err="1"/>
              <a:t>Drazen</a:t>
            </a:r>
            <a:r>
              <a:rPr lang="en-US" sz="1800" dirty="0"/>
              <a:t> Zack</a:t>
            </a:r>
          </a:p>
          <a:p>
            <a:r>
              <a:rPr lang="en-US" sz="1800" dirty="0"/>
              <a:t>Ankur Patel</a:t>
            </a:r>
          </a:p>
          <a:p>
            <a:r>
              <a:rPr lang="en-US" sz="1800" dirty="0"/>
              <a:t>Paul </a:t>
            </a:r>
            <a:r>
              <a:rPr lang="en-US" sz="1800" dirty="0" err="1"/>
              <a:t>Kegelman</a:t>
            </a:r>
            <a:endParaRPr lang="en-US" sz="1800" dirty="0"/>
          </a:p>
        </p:txBody>
      </p:sp>
      <p:pic>
        <p:nvPicPr>
          <p:cNvPr id="5" name="Picture 6" descr="Image result for starbucks logo">
            <a:extLst>
              <a:ext uri="{FF2B5EF4-FFF2-40B4-BE49-F238E27FC236}">
                <a16:creationId xmlns:a16="http://schemas.microsoft.com/office/drawing/2014/main" id="{1C8CFCF8-48D5-40EF-8CEB-A00F73069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3581"/>
            <a:ext cx="219075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118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87A2-69C2-452A-A5C5-B4A996472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 of Optimal Tracts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7401C-8041-4CA1-AAF8-E88D37C9F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Rent,</a:t>
            </a:r>
            <a:r>
              <a:rPr lang="en-US" dirty="0"/>
              <a:t>Home Values, and Income much higher than the city average</a:t>
            </a:r>
          </a:p>
          <a:p>
            <a:r>
              <a:rPr lang="en-US" dirty="0"/>
              <a:t>Higher percentage of people with college degree than other census tracts</a:t>
            </a:r>
          </a:p>
          <a:p>
            <a:r>
              <a:rPr lang="en-US" dirty="0"/>
              <a:t>Higher percentages of people working</a:t>
            </a:r>
          </a:p>
          <a:p>
            <a:r>
              <a:rPr lang="en-US" dirty="0"/>
              <a:t>In census tracts right outside of the city’s downtown area</a:t>
            </a:r>
          </a:p>
          <a:p>
            <a:pPr lvl="1"/>
            <a:r>
              <a:rPr lang="en-US" dirty="0"/>
              <a:t>Lots of Starbucks locations in downtown area’s </a:t>
            </a:r>
          </a:p>
          <a:p>
            <a:pPr lvl="1"/>
            <a:r>
              <a:rPr lang="en-US" dirty="0"/>
              <a:t>Areas that Starbucks take advantage of</a:t>
            </a:r>
          </a:p>
        </p:txBody>
      </p:sp>
    </p:spTree>
    <p:extLst>
      <p:ext uri="{BB962C8B-B14F-4D97-AF65-F5344CB8AC3E}">
        <p14:creationId xmlns:p14="http://schemas.microsoft.com/office/powerpoint/2010/main" val="4064635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0B1A8-56D4-CB4E-AC90-1692EC3EC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 Chicago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18FA4-D2DD-B946-A9EE-FAD6D38F8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2" y="1930401"/>
            <a:ext cx="10227373" cy="4382850"/>
          </a:xfrm>
        </p:spPr>
        <p:txBody>
          <a:bodyPr>
            <a:normAutofit/>
          </a:bodyPr>
          <a:lstStyle/>
          <a:p>
            <a:r>
              <a:rPr lang="en-US" dirty="0"/>
              <a:t>Trained on </a:t>
            </a:r>
          </a:p>
          <a:p>
            <a:pPr lvl="1"/>
            <a:r>
              <a:rPr lang="en-US" dirty="0"/>
              <a:t>Manhattan and Philadelphia</a:t>
            </a:r>
          </a:p>
          <a:p>
            <a:r>
              <a:rPr lang="en-US" dirty="0"/>
              <a:t>Classification Test</a:t>
            </a:r>
          </a:p>
          <a:p>
            <a:pPr lvl="1"/>
            <a:r>
              <a:rPr lang="en-US" dirty="0"/>
              <a:t>Accuracy of 90% </a:t>
            </a:r>
          </a:p>
          <a:p>
            <a:r>
              <a:rPr lang="en-US" dirty="0"/>
              <a:t>Observation</a:t>
            </a:r>
          </a:p>
          <a:p>
            <a:pPr lvl="1"/>
            <a:r>
              <a:rPr lang="en-US" dirty="0"/>
              <a:t>Census tracts 802.02 &amp; 8423 have transit stops in them</a:t>
            </a:r>
          </a:p>
          <a:p>
            <a:pPr lvl="1"/>
            <a:r>
              <a:rPr lang="en-US" dirty="0"/>
              <a:t>Census tract 802.02 median age older than than average city census tract median age</a:t>
            </a:r>
          </a:p>
          <a:p>
            <a:pPr lvl="1"/>
            <a:r>
              <a:rPr lang="en-US" dirty="0"/>
              <a:t>All have higher median house hold income, median home value, median rent,  percent of workers, percent of people leaving for work between 7 &amp; 9</a:t>
            </a:r>
          </a:p>
          <a:p>
            <a:pPr lvl="1"/>
            <a:r>
              <a:rPr lang="en-US" dirty="0"/>
              <a:t>All have higher percentages of people with either masters or bachelors degree than city mean </a:t>
            </a:r>
          </a:p>
          <a:p>
            <a:pPr lvl="1"/>
            <a:r>
              <a:rPr lang="en-US" dirty="0"/>
              <a:t>801 tracts, 5% people walk to work, and average distance to a Starbucks from the five tracts 276ft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5169CAB-574A-774D-A476-A8CDD8A762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5387590"/>
              </p:ext>
            </p:extLst>
          </p:nvPr>
        </p:nvGraphicFramePr>
        <p:xfrm>
          <a:off x="5561148" y="1930400"/>
          <a:ext cx="5979382" cy="14909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32172">
                  <a:extLst>
                    <a:ext uri="{9D8B030D-6E8A-4147-A177-3AD203B41FA5}">
                      <a16:colId xmlns:a16="http://schemas.microsoft.com/office/drawing/2014/main" val="3146247554"/>
                    </a:ext>
                  </a:extLst>
                </a:gridCol>
                <a:gridCol w="1393217">
                  <a:extLst>
                    <a:ext uri="{9D8B030D-6E8A-4147-A177-3AD203B41FA5}">
                      <a16:colId xmlns:a16="http://schemas.microsoft.com/office/drawing/2014/main" val="4212578859"/>
                    </a:ext>
                  </a:extLst>
                </a:gridCol>
                <a:gridCol w="1788675">
                  <a:extLst>
                    <a:ext uri="{9D8B030D-6E8A-4147-A177-3AD203B41FA5}">
                      <a16:colId xmlns:a16="http://schemas.microsoft.com/office/drawing/2014/main" val="2028930550"/>
                    </a:ext>
                  </a:extLst>
                </a:gridCol>
                <a:gridCol w="1665318">
                  <a:extLst>
                    <a:ext uri="{9D8B030D-6E8A-4147-A177-3AD203B41FA5}">
                      <a16:colId xmlns:a16="http://schemas.microsoft.com/office/drawing/2014/main" val="3192566909"/>
                    </a:ext>
                  </a:extLst>
                </a:gridCol>
              </a:tblGrid>
              <a:tr h="25490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Census Tract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Tract Name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No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70686202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17031080202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802.02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58%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65579703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17031240500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2405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46%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54%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61323618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17031070300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703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48%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52%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40901242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17031071000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710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49%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51%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3763535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17031842300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8423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49%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51%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10620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7774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1BB8-49C4-A741-A094-834D3B774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 Chicago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8AEDCE-0D80-7541-943A-B84492EA6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312" y="1400783"/>
            <a:ext cx="8917456" cy="50011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48741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FB707-BEB7-5345-8FEA-87F208D9B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151" y="434502"/>
            <a:ext cx="8596668" cy="1320800"/>
          </a:xfrm>
        </p:spPr>
        <p:txBody>
          <a:bodyPr/>
          <a:lstStyle/>
          <a:p>
            <a:r>
              <a:rPr lang="en-US" dirty="0"/>
              <a:t>Predictions Chicago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0AAF27-5C78-444D-BD1A-9B3BE6179F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49" y="1249168"/>
            <a:ext cx="9698591" cy="54597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82996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DB6BB-8EC1-3D41-A664-E62234673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 Philadelphia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967AD-B58D-0E42-8240-F5F4D3300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828800"/>
            <a:ext cx="9643713" cy="446499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Train on </a:t>
            </a:r>
          </a:p>
          <a:p>
            <a:pPr lvl="1"/>
            <a:r>
              <a:rPr lang="en-US" dirty="0"/>
              <a:t>Manhattan and Chicago </a:t>
            </a:r>
          </a:p>
          <a:p>
            <a:r>
              <a:rPr lang="en-US" dirty="0"/>
              <a:t>Classification Test</a:t>
            </a:r>
          </a:p>
          <a:p>
            <a:pPr lvl="1"/>
            <a:r>
              <a:rPr lang="en-US" dirty="0"/>
              <a:t>Accuracy of 91%</a:t>
            </a:r>
          </a:p>
          <a:p>
            <a:r>
              <a:rPr lang="en-US" dirty="0"/>
              <a:t>Observations </a:t>
            </a:r>
          </a:p>
          <a:p>
            <a:pPr lvl="1"/>
            <a:r>
              <a:rPr lang="en-US" dirty="0"/>
              <a:t>Census tracts 9.01 &amp; 3 have subways stops</a:t>
            </a:r>
          </a:p>
          <a:p>
            <a:pPr lvl="1"/>
            <a:r>
              <a:rPr lang="en-US" dirty="0"/>
              <a:t>Census tract 12.02 only tract with a total population bigger than the city mean</a:t>
            </a:r>
          </a:p>
          <a:p>
            <a:pPr lvl="1"/>
            <a:r>
              <a:rPr lang="en-US" dirty="0"/>
              <a:t>Census tract 9.01 median house hold income below the city mean</a:t>
            </a:r>
          </a:p>
          <a:p>
            <a:pPr lvl="1"/>
            <a:r>
              <a:rPr lang="en-US" dirty="0"/>
              <a:t>All have median age younger than city mean</a:t>
            </a:r>
          </a:p>
          <a:p>
            <a:pPr lvl="1"/>
            <a:r>
              <a:rPr lang="en-US" dirty="0"/>
              <a:t>All have larger median home value, median rent,  percent of workers, percent of people leaving for work between 7 &amp; 9  than city means</a:t>
            </a:r>
          </a:p>
          <a:p>
            <a:pPr lvl="1"/>
            <a:r>
              <a:rPr lang="en-US" dirty="0"/>
              <a:t>All have higher percentages of people with either masters or bachelors degree than city mean </a:t>
            </a:r>
          </a:p>
          <a:p>
            <a:pPr lvl="1"/>
            <a:r>
              <a:rPr lang="en-US" dirty="0"/>
              <a:t>384 tracts, 7% people walk to work, and average distance to a Starbucks from the five tracts 303ft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ECE235B-5851-7B4C-95B1-77D5C0387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7691544"/>
              </p:ext>
            </p:extLst>
          </p:nvPr>
        </p:nvGraphicFramePr>
        <p:xfrm>
          <a:off x="5959982" y="1930400"/>
          <a:ext cx="5979382" cy="1462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32172">
                  <a:extLst>
                    <a:ext uri="{9D8B030D-6E8A-4147-A177-3AD203B41FA5}">
                      <a16:colId xmlns:a16="http://schemas.microsoft.com/office/drawing/2014/main" val="1924582647"/>
                    </a:ext>
                  </a:extLst>
                </a:gridCol>
                <a:gridCol w="1402672">
                  <a:extLst>
                    <a:ext uri="{9D8B030D-6E8A-4147-A177-3AD203B41FA5}">
                      <a16:colId xmlns:a16="http://schemas.microsoft.com/office/drawing/2014/main" val="854505776"/>
                    </a:ext>
                  </a:extLst>
                </a:gridCol>
                <a:gridCol w="1775534">
                  <a:extLst>
                    <a:ext uri="{9D8B030D-6E8A-4147-A177-3AD203B41FA5}">
                      <a16:colId xmlns:a16="http://schemas.microsoft.com/office/drawing/2014/main" val="1526109428"/>
                    </a:ext>
                  </a:extLst>
                </a:gridCol>
                <a:gridCol w="1669004">
                  <a:extLst>
                    <a:ext uri="{9D8B030D-6E8A-4147-A177-3AD203B41FA5}">
                      <a16:colId xmlns:a16="http://schemas.microsoft.com/office/drawing/2014/main" val="3934466856"/>
                    </a:ext>
                  </a:extLst>
                </a:gridCol>
              </a:tblGrid>
              <a:tr h="22671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Census Tract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Tract Name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No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84192768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42101000801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8.01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37%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63%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7575576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42101000300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40%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4115425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42101001202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12.02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41%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59%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85500439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42101000401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4.01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44%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56%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09429348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42101000901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9.01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55%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864614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1512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EE602-DD26-8A4D-8F5B-1B0C1DAAF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 Philadelphia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7C7B2E1-30B0-524B-A14B-F07B12FF19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221" y="1507787"/>
            <a:ext cx="7987801" cy="48066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57896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1B96D-C4F6-CC4B-B51D-DE62C0AE4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878" y="405319"/>
            <a:ext cx="8596668" cy="1320800"/>
          </a:xfrm>
        </p:spPr>
        <p:txBody>
          <a:bodyPr/>
          <a:lstStyle/>
          <a:p>
            <a:r>
              <a:rPr lang="en-US" dirty="0"/>
              <a:t>Predictions Philadelphia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52E64B5-09BB-6B4D-9765-521AE8A395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918" y="1065719"/>
            <a:ext cx="9193406" cy="54875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48294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9393F-99E0-E04E-8AAA-D3D405021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 Manhattan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B2AA2-02B2-A54C-A1C0-352658016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950905"/>
            <a:ext cx="9439433" cy="436234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Train on </a:t>
            </a:r>
          </a:p>
          <a:p>
            <a:pPr lvl="1"/>
            <a:r>
              <a:rPr lang="en-US" dirty="0"/>
              <a:t>Chicago  &amp; Philadelphia </a:t>
            </a:r>
          </a:p>
          <a:p>
            <a:r>
              <a:rPr lang="en-US" dirty="0"/>
              <a:t>Classification Test </a:t>
            </a:r>
          </a:p>
          <a:p>
            <a:pPr lvl="1"/>
            <a:r>
              <a:rPr lang="en-US" dirty="0"/>
              <a:t>Accuracy 75%</a:t>
            </a:r>
          </a:p>
          <a:p>
            <a:r>
              <a:rPr lang="en-US" dirty="0"/>
              <a:t>Observations </a:t>
            </a:r>
          </a:p>
          <a:p>
            <a:pPr lvl="1"/>
            <a:r>
              <a:rPr lang="en-US" dirty="0"/>
              <a:t>Census tracts 126 &amp; 55.02 have subway stops</a:t>
            </a:r>
          </a:p>
          <a:p>
            <a:pPr lvl="1"/>
            <a:r>
              <a:rPr lang="en-US" dirty="0"/>
              <a:t>Census tracts 86.03 &amp; 55.02 population less than city mean</a:t>
            </a:r>
          </a:p>
          <a:p>
            <a:pPr lvl="1"/>
            <a:r>
              <a:rPr lang="en-US" dirty="0"/>
              <a:t>Census tract 126 population two &amp; half times the size of city mean</a:t>
            </a:r>
          </a:p>
          <a:p>
            <a:pPr lvl="1"/>
            <a:r>
              <a:rPr lang="en-US"/>
              <a:t>Census </a:t>
            </a:r>
            <a:r>
              <a:rPr lang="en-US" dirty="0"/>
              <a:t>tracts 108 &amp; tract 78 lower median home value than city mean</a:t>
            </a:r>
          </a:p>
          <a:p>
            <a:pPr lvl="1"/>
            <a:r>
              <a:rPr lang="en-US" dirty="0"/>
              <a:t>All have higher median rent and house hold income</a:t>
            </a:r>
          </a:p>
          <a:p>
            <a:pPr lvl="1"/>
            <a:r>
              <a:rPr lang="en-US" dirty="0"/>
              <a:t>All have higher percentages of people with either masters or bachelors degree than city mean</a:t>
            </a:r>
          </a:p>
          <a:p>
            <a:pPr lvl="1"/>
            <a:r>
              <a:rPr lang="en-US" dirty="0"/>
              <a:t>288 tracts, 20% people walk to work, and average distance to a Starbucks from the five tracts 194ft 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0CC283D-CD41-5842-8BB2-2271AA1037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774236"/>
              </p:ext>
            </p:extLst>
          </p:nvPr>
        </p:nvGraphicFramePr>
        <p:xfrm>
          <a:off x="5376322" y="1950904"/>
          <a:ext cx="5979382" cy="14637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3294">
                  <a:extLst>
                    <a:ext uri="{9D8B030D-6E8A-4147-A177-3AD203B41FA5}">
                      <a16:colId xmlns:a16="http://schemas.microsoft.com/office/drawing/2014/main" val="1710158745"/>
                    </a:ext>
                  </a:extLst>
                </a:gridCol>
                <a:gridCol w="1420428">
                  <a:extLst>
                    <a:ext uri="{9D8B030D-6E8A-4147-A177-3AD203B41FA5}">
                      <a16:colId xmlns:a16="http://schemas.microsoft.com/office/drawing/2014/main" val="2271212692"/>
                    </a:ext>
                  </a:extLst>
                </a:gridCol>
                <a:gridCol w="1766656">
                  <a:extLst>
                    <a:ext uri="{9D8B030D-6E8A-4147-A177-3AD203B41FA5}">
                      <a16:colId xmlns:a16="http://schemas.microsoft.com/office/drawing/2014/main" val="2501225302"/>
                    </a:ext>
                  </a:extLst>
                </a:gridCol>
                <a:gridCol w="1669004">
                  <a:extLst>
                    <a:ext uri="{9D8B030D-6E8A-4147-A177-3AD203B41FA5}">
                      <a16:colId xmlns:a16="http://schemas.microsoft.com/office/drawing/2014/main" val="3210371160"/>
                    </a:ext>
                  </a:extLst>
                </a:gridCol>
              </a:tblGrid>
              <a:tr h="22771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Tract Name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No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3982807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36061007800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78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13%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87%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6689062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36061012600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126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18%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82%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8341670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36061008603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86.03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21%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79%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9629978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36061005502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55.02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23%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77%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40153996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36061010800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108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23%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77%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695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131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4831E-EE67-F948-B9AA-689788B56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 Manhattan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FADC58-1A92-A145-8EB9-2F5A62598D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948" y="1371601"/>
            <a:ext cx="8602099" cy="51762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2985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B1EA8-DCA4-6C4C-A845-057CEF7DC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96" y="405319"/>
            <a:ext cx="8596668" cy="1320800"/>
          </a:xfrm>
        </p:spPr>
        <p:txBody>
          <a:bodyPr/>
          <a:lstStyle/>
          <a:p>
            <a:r>
              <a:rPr lang="en-US" dirty="0"/>
              <a:t>Predictions Manhattan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BFB1C6-DEAE-6646-B3B4-39686BE7C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209" y="1138136"/>
            <a:ext cx="9031393" cy="54345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72138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67998-673D-419C-A4D5-A983B0BD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95578-8391-4ADE-B110-5B150D7C8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optimal new Starbucks locations in three cities: </a:t>
            </a:r>
          </a:p>
          <a:p>
            <a:pPr lvl="1"/>
            <a:r>
              <a:rPr lang="en-US" dirty="0"/>
              <a:t>Chicago</a:t>
            </a:r>
          </a:p>
          <a:p>
            <a:pPr lvl="1"/>
            <a:r>
              <a:rPr lang="en-US" dirty="0"/>
              <a:t>Philadelphia</a:t>
            </a:r>
          </a:p>
          <a:p>
            <a:pPr lvl="1"/>
            <a:r>
              <a:rPr lang="en-US" dirty="0"/>
              <a:t>Manhattan</a:t>
            </a:r>
          </a:p>
          <a:p>
            <a:pPr lvl="1"/>
            <a:endParaRPr lang="en-US" dirty="0"/>
          </a:p>
          <a:p>
            <a:r>
              <a:rPr lang="en-US" dirty="0"/>
              <a:t>Create a model to identify the optimal new locations</a:t>
            </a:r>
          </a:p>
          <a:p>
            <a:pPr lvl="1"/>
            <a:r>
              <a:rPr lang="en-US" dirty="0"/>
              <a:t>Train on two cities and test on unused city </a:t>
            </a:r>
          </a:p>
        </p:txBody>
      </p:sp>
    </p:spTree>
    <p:extLst>
      <p:ext uri="{BB962C8B-B14F-4D97-AF65-F5344CB8AC3E}">
        <p14:creationId xmlns:p14="http://schemas.microsoft.com/office/powerpoint/2010/main" val="34734587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DDEF8-33B7-4706-A580-429B9944B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 / Improvements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77659-3613-4AD1-BA24-5C5EFF761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Estimate Census Bureau dataset “NA” values</a:t>
            </a:r>
          </a:p>
          <a:p>
            <a:pPr lvl="1"/>
            <a:r>
              <a:rPr lang="en-US" dirty="0"/>
              <a:t>Complete datasets </a:t>
            </a:r>
          </a:p>
          <a:p>
            <a:r>
              <a:rPr lang="en-US" dirty="0"/>
              <a:t>Street level traffic</a:t>
            </a:r>
          </a:p>
          <a:p>
            <a:r>
              <a:rPr lang="en-US" dirty="0"/>
              <a:t>Include factor of competitors</a:t>
            </a:r>
          </a:p>
          <a:p>
            <a:r>
              <a:rPr lang="en-US" dirty="0"/>
              <a:t>Include commuters that from outside the cities that wouldn’t be included on the census </a:t>
            </a:r>
          </a:p>
          <a:p>
            <a:r>
              <a:rPr lang="en-US" dirty="0"/>
              <a:t>Include behavioral data of consumers (coffee routine, when, where, how)</a:t>
            </a:r>
          </a:p>
          <a:p>
            <a:r>
              <a:rPr lang="en-US" dirty="0"/>
              <a:t>Extend to more cities </a:t>
            </a:r>
          </a:p>
          <a:p>
            <a:pPr lvl="1"/>
            <a:r>
              <a:rPr lang="en-US" dirty="0"/>
              <a:t>Huston, LA, D.C.,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7815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starbucks">
            <a:extLst>
              <a:ext uri="{FF2B5EF4-FFF2-40B4-BE49-F238E27FC236}">
                <a16:creationId xmlns:a16="http://schemas.microsoft.com/office/drawing/2014/main" id="{4F3FD54B-5308-4F78-AB1E-BD69D63576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3" r="10885" b="-2"/>
          <a:stretch/>
        </p:blipFill>
        <p:spPr bwMode="auto">
          <a:xfrm>
            <a:off x="0" y="10"/>
            <a:ext cx="12192000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C45BB5-C7DB-4A51-BE10-179D66FDB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266" y="4215845"/>
            <a:ext cx="3651467" cy="1676603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  <a:highlight>
                  <a:srgbClr val="008000"/>
                </a:highligh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20337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58C3D-D057-344E-AE0D-987CBFE1C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census 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31E39-5925-5546-ACF3-5391E70CD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Small, relatively permanent statistical subdivisions of a county </a:t>
            </a:r>
          </a:p>
          <a:p>
            <a:pPr lvl="1"/>
            <a:r>
              <a:rPr lang="en-US" dirty="0"/>
              <a:t>Roughly equal to a neighborhood in size</a:t>
            </a:r>
          </a:p>
          <a:p>
            <a:pPr lvl="1"/>
            <a:r>
              <a:rPr lang="en-US" dirty="0"/>
              <a:t>Larger than a block</a:t>
            </a:r>
          </a:p>
          <a:p>
            <a:pPr lvl="1"/>
            <a:r>
              <a:rPr lang="en-US" dirty="0"/>
              <a:t>Population of a census tract ranges between 1,200 to 8,000 people</a:t>
            </a:r>
          </a:p>
          <a:p>
            <a:r>
              <a:rPr lang="en-US" dirty="0"/>
              <a:t>74,134 tracts defined for the 2010 census in the U.S. and its territories</a:t>
            </a:r>
          </a:p>
          <a:p>
            <a:r>
              <a:rPr lang="en-US" dirty="0"/>
              <a:t>We are in census tract 34017002800 or Census Tract 28</a:t>
            </a:r>
          </a:p>
          <a:p>
            <a:pPr lvl="1"/>
            <a:r>
              <a:rPr lang="en-US" dirty="0"/>
              <a:t>34 = State of New Jersey</a:t>
            </a:r>
          </a:p>
          <a:p>
            <a:pPr lvl="1"/>
            <a:r>
              <a:rPr lang="en-US" dirty="0"/>
              <a:t>017 = Hudson county </a:t>
            </a:r>
          </a:p>
          <a:p>
            <a:pPr lvl="1"/>
            <a:r>
              <a:rPr lang="en-US" dirty="0"/>
              <a:t>002800 = tract number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9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57020-3AAF-4192-BADB-24EC7BD1D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A026F-6D56-4B37-B3C6-213CAA651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0023"/>
            <a:ext cx="8596668" cy="472292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Census Bureau API</a:t>
            </a:r>
          </a:p>
          <a:p>
            <a:pPr lvl="1"/>
            <a:r>
              <a:rPr lang="en-US" dirty="0"/>
              <a:t>Statistics from American Community Survey (ACS)</a:t>
            </a:r>
          </a:p>
          <a:p>
            <a:pPr lvl="2"/>
            <a:r>
              <a:rPr lang="en-US" dirty="0"/>
              <a:t>Demographic data by census tract </a:t>
            </a:r>
          </a:p>
          <a:p>
            <a:pPr lvl="1"/>
            <a:r>
              <a:rPr lang="en-US" dirty="0"/>
              <a:t>Most recent year was 2016</a:t>
            </a:r>
          </a:p>
          <a:p>
            <a:r>
              <a:rPr lang="en-US" dirty="0"/>
              <a:t>Ridership data</a:t>
            </a:r>
          </a:p>
          <a:p>
            <a:pPr lvl="1"/>
            <a:r>
              <a:rPr lang="en-US" dirty="0"/>
              <a:t>Subway or train system data</a:t>
            </a:r>
          </a:p>
          <a:p>
            <a:pPr lvl="1"/>
            <a:r>
              <a:rPr lang="en-US" dirty="0"/>
              <a:t>Number of people entering/leaving station turnstiles</a:t>
            </a:r>
          </a:p>
          <a:p>
            <a:pPr lvl="2"/>
            <a:r>
              <a:rPr lang="en-US" dirty="0"/>
              <a:t>Chicago – transit website</a:t>
            </a:r>
          </a:p>
          <a:p>
            <a:pPr lvl="2"/>
            <a:r>
              <a:rPr lang="en-US" dirty="0"/>
              <a:t>Philadelphia - Southeastern Pennsylvania Transportation Authority website</a:t>
            </a:r>
          </a:p>
          <a:p>
            <a:pPr lvl="2"/>
            <a:r>
              <a:rPr lang="en-US" dirty="0"/>
              <a:t>Manhattan – MTA website</a:t>
            </a:r>
          </a:p>
          <a:p>
            <a:r>
              <a:rPr lang="en-US" dirty="0"/>
              <a:t>Starbucks location</a:t>
            </a:r>
          </a:p>
          <a:p>
            <a:pPr lvl="1"/>
            <a:r>
              <a:rPr lang="en-US" dirty="0"/>
              <a:t>Kaggle - February 2017</a:t>
            </a:r>
          </a:p>
          <a:p>
            <a:pPr lvl="1"/>
            <a:r>
              <a:rPr lang="en-US" dirty="0"/>
              <a:t>Store address in Census Tract API for tract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3309233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5090-EEE8-5340-BE8A-3EA99590C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 Census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D8ABC-697A-C441-9215-FD16E5D6F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28800"/>
            <a:ext cx="8596668" cy="4212563"/>
          </a:xfrm>
        </p:spPr>
        <p:txBody>
          <a:bodyPr>
            <a:normAutofit/>
          </a:bodyPr>
          <a:lstStyle/>
          <a:p>
            <a:r>
              <a:rPr lang="en-US" dirty="0"/>
              <a:t>Python library census</a:t>
            </a:r>
          </a:p>
          <a:p>
            <a:r>
              <a:rPr lang="en-US" dirty="0"/>
              <a:t>Demographic data by census tract </a:t>
            </a:r>
          </a:p>
          <a:p>
            <a:pPr lvl="1"/>
            <a:r>
              <a:rPr lang="en-US" dirty="0"/>
              <a:t>Total population</a:t>
            </a:r>
          </a:p>
          <a:p>
            <a:pPr lvl="1"/>
            <a:r>
              <a:rPr lang="en-US" dirty="0"/>
              <a:t>Median Age </a:t>
            </a:r>
          </a:p>
          <a:p>
            <a:pPr lvl="1"/>
            <a:r>
              <a:rPr lang="en-US" dirty="0"/>
              <a:t># of Female and Male workers</a:t>
            </a:r>
          </a:p>
          <a:p>
            <a:pPr lvl="1"/>
            <a:r>
              <a:rPr lang="en-US" dirty="0"/>
              <a:t>Median rent </a:t>
            </a:r>
          </a:p>
          <a:p>
            <a:pPr lvl="1"/>
            <a:r>
              <a:rPr lang="en-US" dirty="0"/>
              <a:t>Median home value</a:t>
            </a:r>
          </a:p>
          <a:p>
            <a:pPr lvl="1"/>
            <a:r>
              <a:rPr lang="en-US" dirty="0"/>
              <a:t>Median house hold Income</a:t>
            </a:r>
          </a:p>
          <a:p>
            <a:pPr lvl="1"/>
            <a:r>
              <a:rPr lang="en-US" dirty="0"/>
              <a:t>When people leave for work</a:t>
            </a:r>
          </a:p>
          <a:p>
            <a:pPr lvl="1"/>
            <a:r>
              <a:rPr lang="en-US" dirty="0"/>
              <a:t>How the get to work</a:t>
            </a:r>
          </a:p>
          <a:p>
            <a:pPr lvl="1"/>
            <a:r>
              <a:rPr lang="en-US" dirty="0"/>
              <a:t>Time to work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5F73E8-22CC-144F-818C-72844CAD5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158" y="3363744"/>
            <a:ext cx="7010400" cy="11811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2547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C4820-590E-9F44-940C-212DC2EBD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 Census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430DA-D42D-7849-B66A-BC1AA9F1F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python library </a:t>
            </a:r>
            <a:r>
              <a:rPr lang="en-US" dirty="0" err="1"/>
              <a:t>censusgeocode</a:t>
            </a:r>
            <a:endParaRPr lang="en-US" dirty="0"/>
          </a:p>
          <a:p>
            <a:r>
              <a:rPr lang="en-US" dirty="0"/>
              <a:t>Find census tracts for locations of Starbucks in each city</a:t>
            </a:r>
          </a:p>
          <a:p>
            <a:pPr lvl="1"/>
            <a:r>
              <a:rPr lang="en-US" dirty="0"/>
              <a:t>Give the API the address and it gives back census tract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Find census tracts for locations of train/subway stations </a:t>
            </a:r>
          </a:p>
          <a:p>
            <a:pPr lvl="1"/>
            <a:r>
              <a:rPr lang="en-US" dirty="0"/>
              <a:t>Give the API the longitude and latitude it gives back the census tract</a:t>
            </a:r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D2235E-3ED6-1D46-A657-5AD9162DB7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25" y="3634993"/>
            <a:ext cx="8976285" cy="4659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AEE055-E159-4F4D-8E9C-3225EE87D6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855" y="5575379"/>
            <a:ext cx="6332919" cy="7203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28575">
            <a:solidFill>
              <a:schemeClr val="bg1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72575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E5F7-3167-4F31-B585-FF19D91AA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4F5A2-982F-45B7-B7D4-7704AF591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Starbucks Locations in US</a:t>
            </a:r>
          </a:p>
          <a:p>
            <a:pPr lvl="1"/>
            <a:r>
              <a:rPr lang="en-US" dirty="0">
                <a:hlinkClick r:id="rId2"/>
              </a:rPr>
              <a:t>https://public.tableau.com/profile/ankur715#!/vizhome/Starbucks-States/USStates?publish=yes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Demographics of the Census Tracts </a:t>
            </a:r>
          </a:p>
          <a:p>
            <a:pPr lvl="1"/>
            <a:r>
              <a:rPr lang="en-US" dirty="0"/>
              <a:t>Also of Starbucks locations using Census API   </a:t>
            </a:r>
            <a:endParaRPr lang="en-US" dirty="0">
              <a:solidFill>
                <a:schemeClr val="tx1"/>
              </a:solidFill>
              <a:highlight>
                <a:srgbClr val="FF0000"/>
              </a:highlight>
            </a:endParaRPr>
          </a:p>
          <a:p>
            <a:pPr lvl="1"/>
            <a:r>
              <a:rPr lang="en-US" dirty="0">
                <a:hlinkClick r:id="rId3"/>
              </a:rPr>
              <a:t>https://public.tableau.com/profile/ankur715#!/vizhome/Starbucks-Demographics/Demographics?publish=yes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62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2CDF8-4355-4629-9E4B-1FC3FB0A9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AFEF5-32B8-49EC-86DB-38DA6574A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  <a:noFill/>
        </p:spPr>
        <p:txBody>
          <a:bodyPr>
            <a:normAutofit/>
          </a:bodyPr>
          <a:lstStyle/>
          <a:p>
            <a:r>
              <a:rPr lang="en-US" dirty="0"/>
              <a:t>Logistic regression </a:t>
            </a:r>
          </a:p>
          <a:p>
            <a:pPr lvl="1"/>
            <a:r>
              <a:rPr lang="en-US" dirty="0"/>
              <a:t>Train: 2 cities, Test: 1 city</a:t>
            </a:r>
          </a:p>
          <a:p>
            <a:pPr lvl="1"/>
            <a:r>
              <a:rPr lang="en-US" dirty="0"/>
              <a:t>Predict binary variable (i.e. “No-Starbucks” or “Starbucks”) for each census tract</a:t>
            </a:r>
          </a:p>
          <a:p>
            <a:pPr lvl="1"/>
            <a:r>
              <a:rPr lang="en-US" dirty="0"/>
              <a:t>Probability of a Starbucks being in a census tract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Probabilities were conducted for each census tract for the test city</a:t>
            </a:r>
          </a:p>
          <a:p>
            <a:pPr lvl="1"/>
            <a:r>
              <a:rPr lang="en-US" dirty="0"/>
              <a:t>Top five census tracts that didn’t have a Starbucks were seen as optimal locations</a:t>
            </a:r>
          </a:p>
          <a:p>
            <a:pPr lvl="1"/>
            <a:endParaRPr lang="en-US" dirty="0"/>
          </a:p>
          <a:p>
            <a:r>
              <a:rPr lang="en-US" dirty="0"/>
              <a:t>New model each time</a:t>
            </a:r>
          </a:p>
          <a:p>
            <a:pPr lvl="1"/>
            <a:r>
              <a:rPr lang="en-US" dirty="0"/>
              <a:t>Optimal C and penalty found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160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D0FDF-2174-48E5-98EA-0DDBCAC1B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7C099-57D4-44C4-ACB5-7FF89C576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4584" y="2265975"/>
            <a:ext cx="8596668" cy="4071205"/>
          </a:xfrm>
        </p:spPr>
        <p:txBody>
          <a:bodyPr/>
          <a:lstStyle/>
          <a:p>
            <a:r>
              <a:rPr lang="en-US" dirty="0"/>
              <a:t>Chicago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Philadelphia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Manhattan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C269FFD-3914-4F4C-9C7D-B228E5E4AB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866904"/>
              </p:ext>
            </p:extLst>
          </p:nvPr>
        </p:nvGraphicFramePr>
        <p:xfrm>
          <a:off x="3493094" y="1544715"/>
          <a:ext cx="5979382" cy="14909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32172">
                  <a:extLst>
                    <a:ext uri="{9D8B030D-6E8A-4147-A177-3AD203B41FA5}">
                      <a16:colId xmlns:a16="http://schemas.microsoft.com/office/drawing/2014/main" val="736104481"/>
                    </a:ext>
                  </a:extLst>
                </a:gridCol>
                <a:gridCol w="1393217">
                  <a:extLst>
                    <a:ext uri="{9D8B030D-6E8A-4147-A177-3AD203B41FA5}">
                      <a16:colId xmlns:a16="http://schemas.microsoft.com/office/drawing/2014/main" val="3970385237"/>
                    </a:ext>
                  </a:extLst>
                </a:gridCol>
                <a:gridCol w="1788675">
                  <a:extLst>
                    <a:ext uri="{9D8B030D-6E8A-4147-A177-3AD203B41FA5}">
                      <a16:colId xmlns:a16="http://schemas.microsoft.com/office/drawing/2014/main" val="366452774"/>
                    </a:ext>
                  </a:extLst>
                </a:gridCol>
                <a:gridCol w="1665318">
                  <a:extLst>
                    <a:ext uri="{9D8B030D-6E8A-4147-A177-3AD203B41FA5}">
                      <a16:colId xmlns:a16="http://schemas.microsoft.com/office/drawing/2014/main" val="3674709161"/>
                    </a:ext>
                  </a:extLst>
                </a:gridCol>
              </a:tblGrid>
              <a:tr h="25490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Census Tract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Tract Name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No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9769495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17031080202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802.02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58%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3639066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17031240500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2405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46%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54%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3778471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17031070300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703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48%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52%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69715626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17031071000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710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49%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51%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87807443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17031842300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8423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49%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51%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5448927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F19D5D0-1F2B-438A-848D-6209AAA770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3953331"/>
              </p:ext>
            </p:extLst>
          </p:nvPr>
        </p:nvGraphicFramePr>
        <p:xfrm>
          <a:off x="3493094" y="3314153"/>
          <a:ext cx="5979382" cy="1462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32172">
                  <a:extLst>
                    <a:ext uri="{9D8B030D-6E8A-4147-A177-3AD203B41FA5}">
                      <a16:colId xmlns:a16="http://schemas.microsoft.com/office/drawing/2014/main" val="2054053259"/>
                    </a:ext>
                  </a:extLst>
                </a:gridCol>
                <a:gridCol w="1402672">
                  <a:extLst>
                    <a:ext uri="{9D8B030D-6E8A-4147-A177-3AD203B41FA5}">
                      <a16:colId xmlns:a16="http://schemas.microsoft.com/office/drawing/2014/main" val="1532276034"/>
                    </a:ext>
                  </a:extLst>
                </a:gridCol>
                <a:gridCol w="1775534">
                  <a:extLst>
                    <a:ext uri="{9D8B030D-6E8A-4147-A177-3AD203B41FA5}">
                      <a16:colId xmlns:a16="http://schemas.microsoft.com/office/drawing/2014/main" val="2189320422"/>
                    </a:ext>
                  </a:extLst>
                </a:gridCol>
                <a:gridCol w="1669004">
                  <a:extLst>
                    <a:ext uri="{9D8B030D-6E8A-4147-A177-3AD203B41FA5}">
                      <a16:colId xmlns:a16="http://schemas.microsoft.com/office/drawing/2014/main" val="1400566308"/>
                    </a:ext>
                  </a:extLst>
                </a:gridCol>
              </a:tblGrid>
              <a:tr h="22671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Census Tract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Tract Name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No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9990425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42101000801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8.01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37%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63%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66318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42101000300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40%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60%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86475000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42101001202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12.02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41%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59%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791383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42101000401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4.01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44%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56%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1877112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42101000901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9.01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45%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55%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0443653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15FAFA4-3A19-4D05-81C1-CEC6D7FA4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2046446"/>
              </p:ext>
            </p:extLst>
          </p:nvPr>
        </p:nvGraphicFramePr>
        <p:xfrm>
          <a:off x="3493094" y="5083590"/>
          <a:ext cx="5979382" cy="14637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3294">
                  <a:extLst>
                    <a:ext uri="{9D8B030D-6E8A-4147-A177-3AD203B41FA5}">
                      <a16:colId xmlns:a16="http://schemas.microsoft.com/office/drawing/2014/main" val="3893108992"/>
                    </a:ext>
                  </a:extLst>
                </a:gridCol>
                <a:gridCol w="1420428">
                  <a:extLst>
                    <a:ext uri="{9D8B030D-6E8A-4147-A177-3AD203B41FA5}">
                      <a16:colId xmlns:a16="http://schemas.microsoft.com/office/drawing/2014/main" val="750291294"/>
                    </a:ext>
                  </a:extLst>
                </a:gridCol>
                <a:gridCol w="1766656">
                  <a:extLst>
                    <a:ext uri="{9D8B030D-6E8A-4147-A177-3AD203B41FA5}">
                      <a16:colId xmlns:a16="http://schemas.microsoft.com/office/drawing/2014/main" val="592385222"/>
                    </a:ext>
                  </a:extLst>
                </a:gridCol>
                <a:gridCol w="1669004">
                  <a:extLst>
                    <a:ext uri="{9D8B030D-6E8A-4147-A177-3AD203B41FA5}">
                      <a16:colId xmlns:a16="http://schemas.microsoft.com/office/drawing/2014/main" val="1256606862"/>
                    </a:ext>
                  </a:extLst>
                </a:gridCol>
              </a:tblGrid>
              <a:tr h="22771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Tract Name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No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Probability of Starbucks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31144898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36061007800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78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13%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87%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9028865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36061012600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126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18%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82%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93458820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36061008603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86.03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21%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79%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6069557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36061005502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55.02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23%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77%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3965572"/>
                  </a:ext>
                </a:extLst>
              </a:tr>
              <a:tr h="247209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36061010800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Census Tract 108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23%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77%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05673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87146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2241</TotalTime>
  <Words>1182</Words>
  <Application>Microsoft Macintosh PowerPoint</Application>
  <PresentationFormat>Widescreen</PresentationFormat>
  <Paragraphs>292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Times New Roman</vt:lpstr>
      <vt:lpstr>Trebuchet MS</vt:lpstr>
      <vt:lpstr>Wingdings 3</vt:lpstr>
      <vt:lpstr>Facet</vt:lpstr>
      <vt:lpstr>Optimal Starbucks Locations</vt:lpstr>
      <vt:lpstr>Introduction</vt:lpstr>
      <vt:lpstr>What is a census tract</vt:lpstr>
      <vt:lpstr>Data Sources</vt:lpstr>
      <vt:lpstr>Data Sources Census API</vt:lpstr>
      <vt:lpstr>Data Sources Census API</vt:lpstr>
      <vt:lpstr>Exploratory Data Analysis</vt:lpstr>
      <vt:lpstr>Model</vt:lpstr>
      <vt:lpstr>Predictions</vt:lpstr>
      <vt:lpstr>Observations of Optimal Tracts</vt:lpstr>
      <vt:lpstr>Predictions Chicago</vt:lpstr>
      <vt:lpstr>Predictions Chicago</vt:lpstr>
      <vt:lpstr>Predictions Chicago</vt:lpstr>
      <vt:lpstr>Predictions Philadelphia </vt:lpstr>
      <vt:lpstr>Predictions Philadelphia</vt:lpstr>
      <vt:lpstr>Predictions Philadelphia</vt:lpstr>
      <vt:lpstr>Predictions Manhattan </vt:lpstr>
      <vt:lpstr>Predictions Manhattan </vt:lpstr>
      <vt:lpstr>Predictions Manhattan </vt:lpstr>
      <vt:lpstr>Future Scope / Improvements 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an Optimal Starbucks Location According to Demographics and Transit Density</dc:title>
  <dc:creator>Ankur Patel</dc:creator>
  <cp:lastModifiedBy>Drazen Zack</cp:lastModifiedBy>
  <cp:revision>38</cp:revision>
  <dcterms:created xsi:type="dcterms:W3CDTF">2019-11-05T20:54:44Z</dcterms:created>
  <dcterms:modified xsi:type="dcterms:W3CDTF">2019-11-15T19:34:18Z</dcterms:modified>
</cp:coreProperties>
</file>